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9" r:id="rId7"/>
    <p:sldId id="282" r:id="rId8"/>
    <p:sldId id="283" r:id="rId9"/>
    <p:sldId id="284" r:id="rId10"/>
    <p:sldId id="304" r:id="rId11"/>
    <p:sldId id="285" r:id="rId12"/>
    <p:sldId id="286" r:id="rId13"/>
    <p:sldId id="295" r:id="rId14"/>
    <p:sldId id="296" r:id="rId15"/>
    <p:sldId id="287" r:id="rId16"/>
    <p:sldId id="288" r:id="rId17"/>
    <p:sldId id="305" r:id="rId18"/>
    <p:sldId id="291" r:id="rId19"/>
    <p:sldId id="292" r:id="rId20"/>
    <p:sldId id="290" r:id="rId21"/>
    <p:sldId id="294" r:id="rId22"/>
    <p:sldId id="293" r:id="rId23"/>
    <p:sldId id="299" r:id="rId24"/>
    <p:sldId id="297" r:id="rId25"/>
    <p:sldId id="300" r:id="rId26"/>
    <p:sldId id="301" r:id="rId27"/>
    <p:sldId id="302" r:id="rId28"/>
    <p:sldId id="303" r:id="rId29"/>
    <p:sldId id="30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Phase I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Introduction of Data set and Data Summary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Phase II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Analysis and Visualization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Phase III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Insights and Recommendation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Phase I</a:t>
          </a:r>
        </a:p>
      </dsp:txBody>
      <dsp:txXfrm>
        <a:off x="4228" y="192958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Introduction of Data set and Data Summary</a:t>
          </a:r>
        </a:p>
      </dsp:txBody>
      <dsp:txXfrm>
        <a:off x="4228" y="2436941"/>
        <a:ext cx="3088125" cy="523975"/>
      </dsp:txXfrm>
    </dsp:sp>
    <dsp:sp modelId="{210823F6-AC1A-46E3-9D99-A319DF497539}">
      <dsp:nvSpPr>
        <dsp:cNvPr id="0" name=""/>
        <dsp:cNvSpPr/>
      </dsp:nvSpPr>
      <dsp:spPr>
        <a:xfrm>
          <a:off x="4636415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Phase II</a:t>
          </a:r>
        </a:p>
      </dsp:txBody>
      <dsp:txXfrm>
        <a:off x="3632774" y="192958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Analysis and Visualization</a:t>
          </a:r>
        </a:p>
      </dsp:txBody>
      <dsp:txXfrm>
        <a:off x="3632774" y="2436941"/>
        <a:ext cx="3088125" cy="523975"/>
      </dsp:txXfrm>
    </dsp:sp>
    <dsp:sp modelId="{B0A3ABD2-C471-4A21-8AEF-3843C86919E1}">
      <dsp:nvSpPr>
        <dsp:cNvPr id="0" name=""/>
        <dsp:cNvSpPr/>
      </dsp:nvSpPr>
      <dsp:spPr>
        <a:xfrm>
          <a:off x="8264962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Phase III</a:t>
          </a:r>
        </a:p>
      </dsp:txBody>
      <dsp:txXfrm>
        <a:off x="7261321" y="192958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Data Insights and Recommendation</a:t>
          </a:r>
        </a:p>
      </dsp:txBody>
      <dsp:txXfrm>
        <a:off x="7261321" y="2436941"/>
        <a:ext cx="3088125" cy="52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3"/>
            <a:ext cx="3807763" cy="2484409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Customer Churn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5792BA"/>
                </a:solidFill>
              </a:rPr>
              <a:t>By Group One</a:t>
            </a:r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A63-070F-1665-2B68-DD0AB51D4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pic>
        <p:nvPicPr>
          <p:cNvPr id="3076" name="Picture 4" descr="Business Analysis - Define the problem statement correctly before anything!">
            <a:extLst>
              <a:ext uri="{FF2B5EF4-FFF2-40B4-BE49-F238E27FC236}">
                <a16:creationId xmlns:a16="http://schemas.microsoft.com/office/drawing/2014/main" id="{9EF8212A-0AAD-1E74-144A-EDECE97731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39" y="1866900"/>
            <a:ext cx="7229475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7614F1-E756-3097-B38F-5FD8AAC7ED67}"/>
              </a:ext>
            </a:extLst>
          </p:cNvPr>
          <p:cNvSpPr txBox="1"/>
          <p:nvPr/>
        </p:nvSpPr>
        <p:spPr>
          <a:xfrm>
            <a:off x="7562332" y="1819343"/>
            <a:ext cx="4243026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4000" dirty="0"/>
              <a:t>Before we move on let’s try to define some problem we intend to solve</a:t>
            </a:r>
          </a:p>
        </p:txBody>
      </p:sp>
    </p:spTree>
    <p:extLst>
      <p:ext uri="{BB962C8B-B14F-4D97-AF65-F5344CB8AC3E}">
        <p14:creationId xmlns:p14="http://schemas.microsoft.com/office/powerpoint/2010/main" val="1561223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C25E-A344-BAFA-4543-216C8ABA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Some possible insights could be </a:t>
            </a:r>
            <a:endParaRPr lang="en-US" sz="8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CE546-CFE4-71BC-6D6F-0A626A2529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2793" y="1827866"/>
            <a:ext cx="4764764" cy="3891265"/>
          </a:xfrm>
        </p:spPr>
        <p:txBody>
          <a:bodyPr>
            <a:normAutofit/>
          </a:bodyPr>
          <a:lstStyle/>
          <a:p>
            <a:r>
              <a:rPr lang="en-US" sz="3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variables are contributing to customer to churn?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32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098" name="Picture 2" descr="Child Thinking Images - Free Download on Freepik">
            <a:extLst>
              <a:ext uri="{FF2B5EF4-FFF2-40B4-BE49-F238E27FC236}">
                <a16:creationId xmlns:a16="http://schemas.microsoft.com/office/drawing/2014/main" id="{F1F7B5D3-8366-1E91-ACE6-1956F6D88024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7" y="1785615"/>
            <a:ext cx="5055311" cy="400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8716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A9B-FF3F-E2A3-4B91-6B80422E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69" y="65347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II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34C68435-525E-AA41-D1F1-A3AED4DD35F6}"/>
              </a:ext>
            </a:extLst>
          </p:cNvPr>
          <p:cNvSpPr/>
          <p:nvPr/>
        </p:nvSpPr>
        <p:spPr>
          <a:xfrm>
            <a:off x="3167269" y="1643270"/>
            <a:ext cx="5168347" cy="202758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4FF16-D7B2-8E24-9ED8-F3AE593879EB}"/>
              </a:ext>
            </a:extLst>
          </p:cNvPr>
          <p:cNvSpPr txBox="1"/>
          <p:nvPr/>
        </p:nvSpPr>
        <p:spPr>
          <a:xfrm>
            <a:off x="3167269" y="3870499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Data Analysis and Visualization</a:t>
            </a:r>
          </a:p>
        </p:txBody>
      </p:sp>
    </p:spTree>
    <p:extLst>
      <p:ext uri="{BB962C8B-B14F-4D97-AF65-F5344CB8AC3E}">
        <p14:creationId xmlns:p14="http://schemas.microsoft.com/office/powerpoint/2010/main" val="2478065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C255F2-3AD8-3EB2-1C0D-FEFB12B797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841" y="924339"/>
            <a:ext cx="8441635" cy="500932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BC606D6-9CE2-CE64-BDA8-D909A8A4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397" y="0"/>
            <a:ext cx="10353762" cy="1257300"/>
          </a:xfrm>
        </p:spPr>
        <p:txBody>
          <a:bodyPr/>
          <a:lstStyle/>
          <a:p>
            <a:r>
              <a:rPr lang="en-US" dirty="0"/>
              <a:t>Correlation Plot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117706-4153-2A8C-B4CF-E42069B7A72E}"/>
              </a:ext>
            </a:extLst>
          </p:cNvPr>
          <p:cNvSpPr txBox="1"/>
          <p:nvPr/>
        </p:nvSpPr>
        <p:spPr>
          <a:xfrm>
            <a:off x="1508841" y="603787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kern="0" dirty="0">
                <a:solidFill>
                  <a:srgbClr val="FF66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corrplot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package helps visualize the correlation between the numeric features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79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0"/>
            <a:ext cx="10353762" cy="1257300"/>
          </a:xfrm>
        </p:spPr>
        <p:txBody>
          <a:bodyPr/>
          <a:lstStyle/>
          <a:p>
            <a:r>
              <a:rPr lang="en-US" dirty="0"/>
              <a:t>Density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CEBC9-617F-73E8-192D-CD097F8EADE9}"/>
              </a:ext>
            </a:extLst>
          </p:cNvPr>
          <p:cNvSpPr txBox="1"/>
          <p:nvPr/>
        </p:nvSpPr>
        <p:spPr>
          <a:xfrm>
            <a:off x="1524000" y="5843813"/>
            <a:ext cx="8627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i="1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density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package was used to generate the output. The output shows a 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</a:rPr>
              <a:t>high frequency of customers below </a:t>
            </a:r>
            <a:r>
              <a:rPr lang="en-US" b="1" i="1" kern="0" dirty="0">
                <a:solidFill>
                  <a:srgbClr val="FF66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1GB in data usage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F9B0D2-71B4-4D2A-6CA8-BDDCDFAAD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017" y="1018036"/>
            <a:ext cx="9011479" cy="4821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548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0"/>
            <a:ext cx="10353762" cy="1257300"/>
          </a:xfrm>
        </p:spPr>
        <p:txBody>
          <a:bodyPr/>
          <a:lstStyle/>
          <a:p>
            <a:r>
              <a:rPr lang="en-US" dirty="0"/>
              <a:t>Density and Histogram 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CEBC9-617F-73E8-192D-CD097F8EADE9}"/>
              </a:ext>
            </a:extLst>
          </p:cNvPr>
          <p:cNvSpPr txBox="1"/>
          <p:nvPr/>
        </p:nvSpPr>
        <p:spPr>
          <a:xfrm>
            <a:off x="1782417" y="5826807"/>
            <a:ext cx="8627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b="1" i="1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hist and density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package was used to generate the output. The output shows a normal distribution for Data usage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193D65-D525-EC8D-BA36-DA2CBCFC1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737" y="901148"/>
            <a:ext cx="9156279" cy="48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102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55D3-C820-5374-F0B4-925658899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Plot and Pie Chart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10DC7-0FFC-4F7A-DDE0-FC128C82F95B}"/>
              </a:ext>
            </a:extLst>
          </p:cNvPr>
          <p:cNvSpPr txBox="1"/>
          <p:nvPr/>
        </p:nvSpPr>
        <p:spPr>
          <a:xfrm>
            <a:off x="1046013" y="5809113"/>
            <a:ext cx="10230678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i="1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means customer with active plan </a:t>
            </a:r>
            <a:r>
              <a:rPr lang="en-US" sz="1800" b="1" i="1" kern="0" dirty="0">
                <a:solidFill>
                  <a:srgbClr val="FF3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means customer without a data plan. The output shows large portion of customers are at the risk of churning out of the network.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80ED1E-1C05-CB2E-5858-F4C28821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43" y="1580050"/>
            <a:ext cx="5306021" cy="422906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F24B2BB-47C5-8D55-65A1-8BE989F6B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166" y="1580049"/>
            <a:ext cx="4771690" cy="42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2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C775A-BFF8-66FF-39A5-602DABF80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Management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93EC57-E571-5AA6-0B90-BFDBA3E7F172}"/>
              </a:ext>
            </a:extLst>
          </p:cNvPr>
          <p:cNvSpPr txBox="1"/>
          <p:nvPr/>
        </p:nvSpPr>
        <p:spPr>
          <a:xfrm>
            <a:off x="212035" y="4143478"/>
            <a:ext cx="31010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sqldf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package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is applied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to extract count of customer the a high and low data users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CD5C2-F534-A35D-2AA4-B68A35D45BF8}"/>
              </a:ext>
            </a:extLst>
          </p:cNvPr>
          <p:cNvSpPr txBox="1"/>
          <p:nvPr/>
        </p:nvSpPr>
        <p:spPr>
          <a:xfrm>
            <a:off x="4638260" y="4193051"/>
            <a:ext cx="3498574" cy="935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sqldf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package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is applied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to calculate total revenue generated by customers.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37DE4-E737-7AF0-8606-A811155053C2}"/>
              </a:ext>
            </a:extLst>
          </p:cNvPr>
          <p:cNvSpPr txBox="1"/>
          <p:nvPr/>
        </p:nvSpPr>
        <p:spPr>
          <a:xfrm>
            <a:off x="9043985" y="3916053"/>
            <a:ext cx="310100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sqldf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package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is applied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to group the revenue by category.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output shows Low data users generate </a:t>
            </a:r>
            <a:r>
              <a:rPr lang="en-US" sz="1800" b="1" dirty="0">
                <a:solidFill>
                  <a:srgbClr val="FF66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64.2%</a:t>
            </a:r>
            <a:r>
              <a:rPr lang="en-US" sz="1800" dirty="0">
                <a:solidFill>
                  <a:srgbClr val="FF66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, while high data users generate </a:t>
            </a:r>
            <a:r>
              <a:rPr lang="en-US" sz="1800" b="1" dirty="0">
                <a:solidFill>
                  <a:srgbClr val="FF66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20.1%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and average data users generate </a:t>
            </a:r>
            <a:r>
              <a:rPr lang="en-US" sz="1800" b="1" dirty="0">
                <a:solidFill>
                  <a:srgbClr val="FF66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15.5%</a:t>
            </a:r>
            <a:r>
              <a:rPr lang="en-US" sz="1800" dirty="0">
                <a:solidFill>
                  <a:srgbClr val="FF66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 the revenue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 category.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16C3A09-1D70-576A-0FAD-0588E8EFE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08957" y="2284935"/>
            <a:ext cx="3383043" cy="14900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DDE5A1-AAAD-CA15-2B14-1DADD15EA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260" y="2284935"/>
            <a:ext cx="3797795" cy="14114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764334-F9CF-8F4C-A9E5-EF80148F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35" y="2094325"/>
            <a:ext cx="4426225" cy="182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316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A9B-FF3F-E2A3-4B91-6B80422E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69" y="65347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Phase III</a:t>
            </a:r>
            <a:br>
              <a:rPr lang="en-US" dirty="0"/>
            </a:b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4FF16-D7B2-8E24-9ED8-F3AE593879EB}"/>
              </a:ext>
            </a:extLst>
          </p:cNvPr>
          <p:cNvSpPr txBox="1"/>
          <p:nvPr/>
        </p:nvSpPr>
        <p:spPr>
          <a:xfrm>
            <a:off x="3167269" y="3870499"/>
            <a:ext cx="679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 dirty="0"/>
              <a:t>Data Insights and Recommendation</a:t>
            </a:r>
          </a:p>
        </p:txBody>
      </p:sp>
      <p:sp>
        <p:nvSpPr>
          <p:cNvPr id="3" name="Rectangle 2" descr="Checkmark">
            <a:extLst>
              <a:ext uri="{FF2B5EF4-FFF2-40B4-BE49-F238E27FC236}">
                <a16:creationId xmlns:a16="http://schemas.microsoft.com/office/drawing/2014/main" id="{1EC8C4B1-B769-1558-B510-530FDDA62E40}"/>
              </a:ext>
            </a:extLst>
          </p:cNvPr>
          <p:cNvSpPr/>
          <p:nvPr/>
        </p:nvSpPr>
        <p:spPr>
          <a:xfrm>
            <a:off x="5049077" y="1550504"/>
            <a:ext cx="2305879" cy="219986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96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4AC2507-7AD5-6738-E44E-5F9AC663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7087" y="2038765"/>
            <a:ext cx="5449264" cy="3714750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4000" dirty="0"/>
              <a:t>Now let’s try to answer some of our problem statement</a:t>
            </a:r>
          </a:p>
        </p:txBody>
      </p:sp>
      <p:pic>
        <p:nvPicPr>
          <p:cNvPr id="2050" name="Picture 2" descr="Where our thoughts come from: How microemotions affect spontaneous thought">
            <a:extLst>
              <a:ext uri="{FF2B5EF4-FFF2-40B4-BE49-F238E27FC236}">
                <a16:creationId xmlns:a16="http://schemas.microsoft.com/office/drawing/2014/main" id="{5E4DD213-B3E2-F869-44B0-F54B33071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93" y="2038765"/>
            <a:ext cx="5449264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28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Project Overview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540444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5917" y="2009609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variables are contributing to customer churn?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Contract Renewal : </a:t>
            </a:r>
          </a:p>
          <a:p>
            <a:pPr marL="36900" indent="0">
              <a:buNone/>
            </a:pP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data also shows there is a weak correlation between Contract Renewal and churn, which indicates </a:t>
            </a:r>
            <a:r>
              <a:rPr lang="en-US" sz="2400" b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that customers who do not renew their contract are likely to churn out of the network</a:t>
            </a:r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E9B4D4-312B-FA5F-AFFE-74A973561C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88454" y="2822749"/>
            <a:ext cx="4779581" cy="304353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Data Usage : </a:t>
            </a:r>
          </a:p>
          <a:p>
            <a:pPr marL="36900" indent="0">
              <a:buNone/>
            </a:pPr>
            <a:r>
              <a:rPr lang="en-US" sz="2400" dirty="0"/>
              <a:t>The data shows </a:t>
            </a:r>
            <a:r>
              <a:rPr lang="en-US" sz="2400" b="1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72.6%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low data users while </a:t>
            </a:r>
            <a:r>
              <a:rPr lang="en-US" sz="2400" b="1" dirty="0">
                <a:solidFill>
                  <a:srgbClr val="FF33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27.4% </a:t>
            </a:r>
            <a:r>
              <a:rPr lang="en-US" sz="24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are high data users, meaning a high number customers are at the brink of churning out of the network</a:t>
            </a: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719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62734"/>
            <a:ext cx="10353762" cy="970450"/>
          </a:xfrm>
        </p:spPr>
        <p:txBody>
          <a:bodyPr/>
          <a:lstStyle/>
          <a:p>
            <a:r>
              <a:rPr lang="en-US" dirty="0"/>
              <a:t>Problem Statement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18" y="1628327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1984279"/>
            <a:ext cx="4764764" cy="3043533"/>
          </a:xfrm>
        </p:spPr>
        <p:txBody>
          <a:bodyPr>
            <a:normAutofit/>
          </a:bodyPr>
          <a:lstStyle/>
          <a:p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Retention Offers: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Identify high-risk customers and provide targeted retention offers, such as   discounts or additional services, to encourage them to stay.</a:t>
            </a:r>
            <a:endParaRPr lang="en-US" sz="2400" dirty="0"/>
          </a:p>
        </p:txBody>
      </p:sp>
      <p:pic>
        <p:nvPicPr>
          <p:cNvPr id="5122" name="Picture 2" descr="Tiền thưởng để giữ chân nhân viên (Retention Bonus) là gì? Đặc điểm">
            <a:extLst>
              <a:ext uri="{FF2B5EF4-FFF2-40B4-BE49-F238E27FC236}">
                <a16:creationId xmlns:a16="http://schemas.microsoft.com/office/drawing/2014/main" id="{49744074-6095-2D25-2258-5ED2C80C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0676" y="1974575"/>
            <a:ext cx="5545436" cy="381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68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2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18" y="1794829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87323"/>
            <a:ext cx="4764764" cy="3043533"/>
          </a:xfrm>
        </p:spPr>
        <p:txBody>
          <a:bodyPr>
            <a:normAutofit fontScale="85000" lnSpcReduction="10000"/>
          </a:bodyPr>
          <a:lstStyle/>
          <a:p>
            <a:pPr marL="45720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057900" algn="l"/>
              </a:tabLst>
            </a:pPr>
            <a:r>
              <a:rPr lang="en-US" sz="2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Bundling Services: </a:t>
            </a:r>
            <a:r>
              <a:rPr lang="en-US" sz="2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Offer bundles of telecom services (e.g., TV, internet, and mobile) to incentivize customers to stay with your company.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146" name="Picture 2" descr="Product Bundling: Definition, Importance, Types &amp; Examples | Marketing91">
            <a:extLst>
              <a:ext uri="{FF2B5EF4-FFF2-40B4-BE49-F238E27FC236}">
                <a16:creationId xmlns:a16="http://schemas.microsoft.com/office/drawing/2014/main" id="{E7B2AFA6-1FED-7762-81EB-C484D8485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443" y="2046620"/>
            <a:ext cx="4787899" cy="4078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6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2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18" y="1794829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87323"/>
            <a:ext cx="4764764" cy="3043533"/>
          </a:xfrm>
        </p:spPr>
        <p:txBody>
          <a:bodyPr>
            <a:normAutofit fontScale="92500" lnSpcReduction="10000"/>
          </a:bodyPr>
          <a:lstStyle/>
          <a:p>
            <a:pPr marL="45720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tabLst>
                <a:tab pos="6057900" algn="l"/>
              </a:tabLst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Quality Network and Service: </a:t>
            </a:r>
            <a:r>
              <a:rPr lang="en-US" sz="24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Ensure the quality and reliability of your network and services. Invest in infrastructure to reduce dropped calls, slow data speeds, and service interruptions.</a:t>
            </a:r>
            <a:endParaRPr lang="en-US" sz="3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172" name="Picture 4" descr="5,230,200+ Telecommunications Stock Photos, Pictures &amp; Royalty-Free Images  - iStock | Customer service rep, Telecommunications icon, Radio tower">
            <a:extLst>
              <a:ext uri="{FF2B5EF4-FFF2-40B4-BE49-F238E27FC236}">
                <a16:creationId xmlns:a16="http://schemas.microsoft.com/office/drawing/2014/main" id="{02BA9FA9-6BB2-EA9E-1428-1FFA4EBC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77" y="2065990"/>
            <a:ext cx="58293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3726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2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18" y="1794829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87323"/>
            <a:ext cx="4764764" cy="3043533"/>
          </a:xfrm>
        </p:spPr>
        <p:txBody>
          <a:bodyPr>
            <a:normAutofit fontScale="92500"/>
          </a:bodyPr>
          <a:lstStyle/>
          <a:p>
            <a:pPr marL="514350" marR="0" indent="-17145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Competitive Analysis: </a:t>
            </a:r>
            <a:r>
              <a:rPr lang="en-US" sz="24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Stay up-to-date with the offerings and pricing of your competitors. Ensure that your plans and services remain competitive.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What is Competitive Analysis? (And How to Do it in 7 Steps) - Unboxsocial">
            <a:extLst>
              <a:ext uri="{FF2B5EF4-FFF2-40B4-BE49-F238E27FC236}">
                <a16:creationId xmlns:a16="http://schemas.microsoft.com/office/drawing/2014/main" id="{E1B7D9AA-43C1-C2FF-837F-B44B69C54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965" y="2431677"/>
            <a:ext cx="5162022" cy="387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950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CC17A-57B1-6C0E-645B-C38E07E9C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2 cont’d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316C4D-9EAC-79AA-3D2D-50E87A1F6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08318" y="1794829"/>
            <a:ext cx="8004918" cy="692494"/>
          </a:xfrm>
        </p:spPr>
        <p:txBody>
          <a:bodyPr/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What actions can be taken to stop them from leaving? </a:t>
            </a:r>
            <a:endParaRPr lang="en-US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97659-FBCE-D817-3827-19E108ED73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6013" y="2487323"/>
            <a:ext cx="4764764" cy="3043533"/>
          </a:xfrm>
        </p:spPr>
        <p:txBody>
          <a:bodyPr>
            <a:normAutofit/>
          </a:bodyPr>
          <a:lstStyle/>
          <a:p>
            <a:pPr marL="514350" marR="0" indent="-17145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400" b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Loyalty Programs:  </a:t>
            </a:r>
            <a:r>
              <a:rPr lang="en-US" sz="24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Develop customer loyalty programs that reward long-term customers with exclusive benefits and discounts.</a:t>
            </a:r>
            <a:endParaRPr lang="en-US" sz="3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220" name="Picture 4" descr="Characteristics of Effective Customer Loyalty Programs and Why VisionEdge  Marketing">
            <a:extLst>
              <a:ext uri="{FF2B5EF4-FFF2-40B4-BE49-F238E27FC236}">
                <a16:creationId xmlns:a16="http://schemas.microsoft.com/office/drawing/2014/main" id="{C79A8C6C-811E-F45F-8704-BBC277B1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777" y="2487323"/>
            <a:ext cx="6101798" cy="32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1327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3DA3-DD1C-E85B-5F4A-5E8DA187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 dirty="0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9632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4A2-CC23-6CD5-07D6-05FE2C41589C}"/>
              </a:ext>
            </a:extLst>
          </p:cNvPr>
          <p:cNvSpPr txBox="1">
            <a:spLocks/>
          </p:cNvSpPr>
          <p:nvPr/>
        </p:nvSpPr>
        <p:spPr>
          <a:xfrm>
            <a:off x="919119" y="2517913"/>
            <a:ext cx="10353762" cy="12573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Rectangle 2" descr="Bullseye">
            <a:extLst>
              <a:ext uri="{FF2B5EF4-FFF2-40B4-BE49-F238E27FC236}">
                <a16:creationId xmlns:a16="http://schemas.microsoft.com/office/drawing/2014/main" id="{63DA1211-3DB1-7018-4638-A43DFE5A251B}"/>
              </a:ext>
            </a:extLst>
          </p:cNvPr>
          <p:cNvSpPr/>
          <p:nvPr/>
        </p:nvSpPr>
        <p:spPr>
          <a:xfrm>
            <a:off x="4386470" y="1625013"/>
            <a:ext cx="2570922" cy="25353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3D754-3670-DAF5-4F90-5C0FAB59CE3F}"/>
              </a:ext>
            </a:extLst>
          </p:cNvPr>
          <p:cNvSpPr txBox="1"/>
          <p:nvPr/>
        </p:nvSpPr>
        <p:spPr>
          <a:xfrm>
            <a:off x="3048000" y="42064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 dirty="0"/>
              <a:t>Introduction of Data set and Data Summary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3324E-BD42-2AFB-F32C-06A2DF2B14B1}"/>
              </a:ext>
            </a:extLst>
          </p:cNvPr>
          <p:cNvSpPr txBox="1"/>
          <p:nvPr/>
        </p:nvSpPr>
        <p:spPr>
          <a:xfrm>
            <a:off x="4731026" y="70151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Phase I</a:t>
            </a:r>
          </a:p>
        </p:txBody>
      </p:sp>
    </p:spTree>
    <p:extLst>
      <p:ext uri="{BB962C8B-B14F-4D97-AF65-F5344CB8AC3E}">
        <p14:creationId xmlns:p14="http://schemas.microsoft.com/office/powerpoint/2010/main" val="329454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87D4-AED1-826C-50AD-A9682CFD7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F45-1D45-70CA-66F9-8372D81D4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665632"/>
            <a:ext cx="10353762" cy="3714749"/>
          </a:xfrm>
        </p:spPr>
        <p:txBody>
          <a:bodyPr/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This data set contains customer level information for a telecom company. Various attributes related to the services used are recorded for each customer.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249DC81-97D2-13E1-B702-863926DA9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064940"/>
              </p:ext>
            </p:extLst>
          </p:nvPr>
        </p:nvGraphicFramePr>
        <p:xfrm>
          <a:off x="1338470" y="2513213"/>
          <a:ext cx="9210260" cy="415262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98269">
                  <a:extLst>
                    <a:ext uri="{9D8B030D-6E8A-4147-A177-3AD203B41FA5}">
                      <a16:colId xmlns:a16="http://schemas.microsoft.com/office/drawing/2014/main" val="2494799060"/>
                    </a:ext>
                  </a:extLst>
                </a:gridCol>
                <a:gridCol w="4092339">
                  <a:extLst>
                    <a:ext uri="{9D8B030D-6E8A-4147-A177-3AD203B41FA5}">
                      <a16:colId xmlns:a16="http://schemas.microsoft.com/office/drawing/2014/main" val="3021255598"/>
                    </a:ext>
                  </a:extLst>
                </a:gridCol>
                <a:gridCol w="3319652">
                  <a:extLst>
                    <a:ext uri="{9D8B030D-6E8A-4147-A177-3AD203B41FA5}">
                      <a16:colId xmlns:a16="http://schemas.microsoft.com/office/drawing/2014/main" val="390040538"/>
                    </a:ext>
                  </a:extLst>
                </a:gridCol>
              </a:tblGrid>
              <a:tr h="252321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Features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Description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Data Type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850347242"/>
                  </a:ext>
                </a:extLst>
              </a:tr>
              <a:tr h="640297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Churn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1 if customer cancelled service, 0 if not</a:t>
                      </a:r>
                      <a:endParaRPr lang="en-US" sz="1000" kern="100">
                        <a:effectLst/>
                      </a:endParaRPr>
                    </a:p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 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669541281"/>
                  </a:ext>
                </a:extLst>
              </a:tr>
              <a:tr h="458084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AccountWeeks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 of weeks customer has had active account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795587506"/>
                  </a:ext>
                </a:extLst>
              </a:tr>
              <a:tr h="458084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ContractRenewal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1 if customer recently renewed contract, 0 if not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678342050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DataPlan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1 if customer has data plan, 0 if not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3476320058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DataUsage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Gigabytes of monthly data usage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22727386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CustServCalls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 of calls into customer service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491965075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DayMins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Average daytime minutes per month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503177501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DayCalls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Average number of daytime calls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Integer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2634661943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MonthlyCharge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Average monthly bill   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3188342123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OverageFee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Largest overage fee in last 12 months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1129794938"/>
                  </a:ext>
                </a:extLst>
              </a:tr>
              <a:tr h="223256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RoamingMins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Roaming calls by customer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Number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4026547044"/>
                  </a:ext>
                </a:extLst>
              </a:tr>
              <a:tr h="557795"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DataUsagecat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>
                          <a:effectLst/>
                        </a:rPr>
                        <a:t>Categorization of data users based on data consumed</a:t>
                      </a:r>
                      <a:endParaRPr lang="en-US" sz="10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tc>
                  <a:txBody>
                    <a:bodyPr/>
                    <a:lstStyle/>
                    <a:p>
                      <a:pPr marL="0" marR="0" fontAlgn="base">
                        <a:lnSpc>
                          <a:spcPct val="15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000" kern="0" dirty="0">
                          <a:effectLst/>
                        </a:rPr>
                        <a:t>Character</a:t>
                      </a:r>
                      <a:endParaRPr lang="en-US" sz="10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3187" marR="63187" marT="0" marB="0"/>
                </a:tc>
                <a:extLst>
                  <a:ext uri="{0D108BD9-81ED-4DB2-BD59-A6C34878D82A}">
                    <a16:rowId xmlns:a16="http://schemas.microsoft.com/office/drawing/2014/main" val="3152462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1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8D9E-6DE7-C06E-99A8-7F6C335D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of Variables and Rows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E6E5D-2A5B-E02A-213F-11705EFC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793" y="2010985"/>
            <a:ext cx="4764764" cy="692494"/>
          </a:xfrm>
        </p:spPr>
        <p:txBody>
          <a:bodyPr/>
          <a:lstStyle/>
          <a:p>
            <a:r>
              <a:rPr lang="en-US" dirty="0"/>
              <a:t>The data set has 12 columns and 6,514 rows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FB7EEB-2747-9A6D-0FE0-10203E08D0AE}"/>
              </a:ext>
            </a:extLst>
          </p:cNvPr>
          <p:cNvSpPr txBox="1"/>
          <p:nvPr/>
        </p:nvSpPr>
        <p:spPr>
          <a:xfrm>
            <a:off x="543340" y="578955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kern="0" dirty="0">
                <a:solidFill>
                  <a:srgbClr val="FF3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str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gives insights on the data structure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6A6DDA-98CC-740E-CB5A-09DF9D3CA175}"/>
              </a:ext>
            </a:extLst>
          </p:cNvPr>
          <p:cNvSpPr txBox="1"/>
          <p:nvPr/>
        </p:nvSpPr>
        <p:spPr>
          <a:xfrm>
            <a:off x="6090676" y="5745636"/>
            <a:ext cx="61034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kern="0" dirty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b="1" i="1" kern="0" dirty="0">
                <a:solidFill>
                  <a:srgbClr val="FF33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dim</a:t>
            </a:r>
            <a:r>
              <a:rPr lang="en-US" b="1" i="1" kern="0" dirty="0">
                <a:latin typeface="Arial" panose="020B0604020202020204" pitchFamily="34" charset="0"/>
                <a:cs typeface="Times New Roman" panose="02020603050405020304" pitchFamily="18" charset="0"/>
              </a:rPr>
              <a:t> package displays the number of columns and rows in the data set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9B0DCF-FC59-5B1C-1FBE-22E2CA7754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6B6C8-1C54-A6CE-4BE8-D562D0DB8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41" y="1793197"/>
            <a:ext cx="5488717" cy="4104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21607-E616-8D77-A507-25211210D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350" y="2747395"/>
            <a:ext cx="4939208" cy="798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2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7556-9816-0215-951E-C7EECDA87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Data Set for NA/Missing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D6119-A8A6-4B2D-E18B-FCA5E759E32A}"/>
              </a:ext>
            </a:extLst>
          </p:cNvPr>
          <p:cNvSpPr txBox="1"/>
          <p:nvPr/>
        </p:nvSpPr>
        <p:spPr>
          <a:xfrm>
            <a:off x="1325218" y="5979426"/>
            <a:ext cx="7368209" cy="878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kern="0" dirty="0">
                <a:solidFill>
                  <a:srgbClr val="FF3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is.na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spots NA or missing values. The output shows no NA or missing values from our data set.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5A35A2-4718-3846-0FFA-F653DE03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62" y="1630017"/>
            <a:ext cx="9286875" cy="434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dirty="0"/>
              <a:t>Omit NA/Missing Values from the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CCEBC9-617F-73E8-192D-CD097F8EADE9}"/>
              </a:ext>
            </a:extLst>
          </p:cNvPr>
          <p:cNvSpPr txBox="1"/>
          <p:nvPr/>
        </p:nvSpPr>
        <p:spPr>
          <a:xfrm>
            <a:off x="1358348" y="5791200"/>
            <a:ext cx="86271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kern="0" dirty="0">
                <a:solidFill>
                  <a:srgbClr val="FF33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na</a:t>
            </a:r>
            <a:r>
              <a:rPr lang="en-US" sz="1800" b="1" i="1" kern="0" dirty="0">
                <a:solidFill>
                  <a:srgbClr val="FF3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.omit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packag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i="1" kern="0" dirty="0">
                <a:solidFill>
                  <a:srgbClr val="FF33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omits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NA or missing values. The output shows NA or missing values has been omitted from the data set.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9CA499-0E09-06BE-3785-7A607AF27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1219200"/>
            <a:ext cx="9220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5499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936F-F528-D287-65D2-847F88568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for any NA/Missing Value Pattern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E3F83-EAC4-0715-C89C-002CF51E7FA7}"/>
              </a:ext>
            </a:extLst>
          </p:cNvPr>
          <p:cNvSpPr txBox="1"/>
          <p:nvPr/>
        </p:nvSpPr>
        <p:spPr>
          <a:xfrm>
            <a:off x="795129" y="4874835"/>
            <a:ext cx="7845287" cy="12940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b="1" i="1" kern="0" dirty="0">
                <a:solidFill>
                  <a:srgbClr val="FF33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mice</a:t>
            </a:r>
            <a:r>
              <a:rPr lang="en-US" b="1" i="1" kern="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package is applied to detect NA/missing values patterns in the data set. </a:t>
            </a:r>
            <a:r>
              <a:rPr lang="en-US" sz="1800" b="1" i="1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output shows no NA or missing value pattern from our data set.</a:t>
            </a:r>
            <a:endParaRPr lang="en-US" sz="2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AE77A5-0F42-2FFE-A5D6-2DE8664C2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129" y="1854038"/>
            <a:ext cx="10257184" cy="269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5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E4240-F9E9-4AB1-B487-CCBA67267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Our Data 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534AC8-DF28-841E-27BA-0B2F763B6F89}"/>
              </a:ext>
            </a:extLst>
          </p:cNvPr>
          <p:cNvSpPr txBox="1"/>
          <p:nvPr/>
        </p:nvSpPr>
        <p:spPr>
          <a:xfrm>
            <a:off x="806726" y="4819234"/>
            <a:ext cx="7422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The </a:t>
            </a:r>
            <a:r>
              <a:rPr lang="en-US" sz="1800" kern="0" dirty="0">
                <a:solidFill>
                  <a:srgbClr val="FF66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summary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package 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is applied</a:t>
            </a:r>
            <a:r>
              <a:rPr lang="en-US" sz="18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to summari</a:t>
            </a:r>
            <a:r>
              <a:rPr lang="en-US" kern="0" dirty="0">
                <a:latin typeface="Arial" panose="020B0604020202020204" pitchFamily="34" charset="0"/>
                <a:ea typeface="Times New Roman" panose="02020603050405020304" pitchFamily="18" charset="0"/>
              </a:rPr>
              <a:t>ze our data set highlighting valuable insight in our data.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A65E5-B028-F388-23F7-E4ADD9B67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370" y="1825487"/>
            <a:ext cx="10203187" cy="27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5198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{EF9C13B4-C258-4131-B99A-77EDB2C8302B}tf11665031_win32</Template>
  <TotalTime>1304</TotalTime>
  <Words>862</Words>
  <Application>Microsoft Office PowerPoint</Application>
  <PresentationFormat>Widescreen</PresentationFormat>
  <Paragraphs>111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Arial Nova</vt:lpstr>
      <vt:lpstr>Arial Nova Light</vt:lpstr>
      <vt:lpstr>Calibri</vt:lpstr>
      <vt:lpstr>Wingdings 2</vt:lpstr>
      <vt:lpstr>SlateVTI</vt:lpstr>
      <vt:lpstr>Customer Churn Prediction</vt:lpstr>
      <vt:lpstr>Project Overview </vt:lpstr>
      <vt:lpstr>PowerPoint Presentation</vt:lpstr>
      <vt:lpstr>Introduction</vt:lpstr>
      <vt:lpstr>No of Variables and Rows</vt:lpstr>
      <vt:lpstr>Check Data Set for NA/Missing Values</vt:lpstr>
      <vt:lpstr>Omit NA/Missing Values from the Data Set</vt:lpstr>
      <vt:lpstr>Check for any NA/Missing Value Pattern</vt:lpstr>
      <vt:lpstr>Summary of Our Data Set</vt:lpstr>
      <vt:lpstr>Problem Statement</vt:lpstr>
      <vt:lpstr>Some possible insights could be </vt:lpstr>
      <vt:lpstr>Phase II </vt:lpstr>
      <vt:lpstr>Correlation Plot</vt:lpstr>
      <vt:lpstr>Density Plot</vt:lpstr>
      <vt:lpstr>Density and Histogram Plot</vt:lpstr>
      <vt:lpstr>Bar Plot and Pie Chart </vt:lpstr>
      <vt:lpstr>Data Management Analysis</vt:lpstr>
      <vt:lpstr>Phase III </vt:lpstr>
      <vt:lpstr>PowerPoint Presentation</vt:lpstr>
      <vt:lpstr>Problem Statement 1</vt:lpstr>
      <vt:lpstr>Problem Statement 2</vt:lpstr>
      <vt:lpstr>Problem Statement 2 cont’d</vt:lpstr>
      <vt:lpstr>Problem Statement 2 cont’d</vt:lpstr>
      <vt:lpstr>Problem Statement 2 cont’d</vt:lpstr>
      <vt:lpstr>Problem Statement 2 cont’d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Customer Churn Prediction</dc:title>
  <dc:creator>Onyedikachukwu  Okeke</dc:creator>
  <cp:lastModifiedBy>onyedikachukwu okeke</cp:lastModifiedBy>
  <cp:revision>10</cp:revision>
  <dcterms:created xsi:type="dcterms:W3CDTF">2023-10-24T17:17:34Z</dcterms:created>
  <dcterms:modified xsi:type="dcterms:W3CDTF">2023-11-24T02:01:51Z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